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84899" autoAdjust="0"/>
  </p:normalViewPr>
  <p:slideViewPr>
    <p:cSldViewPr>
      <p:cViewPr varScale="1">
        <p:scale>
          <a:sx n="39" d="100"/>
          <a:sy n="39" d="100"/>
        </p:scale>
        <p:origin x="111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Virtual%20Internships%20and%20Consulting%20projects\Virtual%20Internships%20data\Accenture%20North%20America%20Data%20Analytics\Final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Virtual%20Internships%20and%20Consulting%20projects\Virtual%20Internships%20data\Accenture%20North%20America%20Data%20Analytics\Final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Percent</a:t>
            </a:r>
            <a:r>
              <a:rPr lang="en-US" baseline="0"/>
              <a:t> posts for top 5 categories in a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FinalSheet!$K$43</c:f>
              <c:strCache>
                <c:ptCount val="1"/>
                <c:pt idx="0">
                  <c:v>Amount of content over a year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5E-4105-A0AC-11A9EDEEFCDA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5E-4105-A0AC-11A9EDEEFCDA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5E-4105-A0AC-11A9EDEEFCDA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15E-4105-A0AC-11A9EDEEFCDA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15E-4105-A0AC-11A9EDEEFC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FinalSheet!$J$44:$J$48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  <c:extLst/>
            </c:strRef>
          </c:cat>
          <c:val>
            <c:numRef>
              <c:f>FinalSheet!$K$44:$K$48</c:f>
              <c:numCache>
                <c:formatCode>General</c:formatCode>
                <c:ptCount val="5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1698</c:v>
                </c:pt>
                <c:pt idx="4">
                  <c:v>1699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A-215E-4105-A0AC-11A9EDEEFCDA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popular content categories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FinalSheet!$K$3</c:f>
              <c:strCache>
                <c:ptCount val="1"/>
                <c:pt idx="0">
                  <c:v>Aggregate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FinalSheet!$J$4:$J$8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  <c:extLst/>
            </c:strRef>
          </c:cat>
          <c:val>
            <c:numRef>
              <c:f>FinalSheet!$K$4:$K$8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6FFA-43FC-97A4-20897ADEED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4611328"/>
        <c:axId val="424611656"/>
      </c:barChart>
      <c:catAx>
        <c:axId val="42461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611656"/>
        <c:crosses val="autoZero"/>
        <c:auto val="1"/>
        <c:lblAlgn val="ctr"/>
        <c:lblOffset val="100"/>
        <c:noMultiLvlLbl val="0"/>
      </c:catAx>
      <c:valAx>
        <c:axId val="42461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611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467594" y="2980642"/>
            <a:ext cx="7170787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23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Data Analysis 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3DAE5247-0244-4123-A713-8D8809E80C70}"/>
              </a:ext>
            </a:extLst>
          </p:cNvPr>
          <p:cNvSpPr txBox="1"/>
          <p:nvPr/>
        </p:nvSpPr>
        <p:spPr>
          <a:xfrm>
            <a:off x="11581833" y="1580430"/>
            <a:ext cx="5677467" cy="33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28E0D8D-7C23-BD28-BFC0-06EA5FFC0563}"/>
              </a:ext>
            </a:extLst>
          </p:cNvPr>
          <p:cNvSpPr txBox="1"/>
          <p:nvPr/>
        </p:nvSpPr>
        <p:spPr>
          <a:xfrm>
            <a:off x="11135563" y="746355"/>
            <a:ext cx="657000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Insights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Most popular categories are Animals and Science suggesting that the viewers like nature and factual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Maximum amount of content was posted in May 2021 with an increase of 12.4% from June 2020 which shows a steady growth.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Food is a common theme among top 5 categories, this may be used for marketing campaigns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883286" cy="3785031"/>
            <a:chOff x="0" y="0"/>
            <a:chExt cx="11844382" cy="504670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79791" y="2276718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987004" y="210150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2800" dirty="0"/>
              <a:t>			</a:t>
            </a:r>
          </a:p>
          <a:p>
            <a:r>
              <a:rPr lang="en-US" sz="2800" dirty="0"/>
              <a:t>			</a:t>
            </a:r>
          </a:p>
          <a:p>
            <a:endParaRPr lang="en-US" sz="2800" dirty="0"/>
          </a:p>
          <a:p>
            <a:r>
              <a:rPr lang="en-US" sz="2800" dirty="0"/>
              <a:t>			Social Buzz is a high growth social media company looking 			to effectively scale 	the company with the help of 					Accenture	</a:t>
            </a:r>
          </a:p>
          <a:p>
            <a:r>
              <a:rPr lang="en-US" sz="2800" dirty="0"/>
              <a:t>			</a:t>
            </a:r>
          </a:p>
          <a:p>
            <a:r>
              <a:rPr lang="en-US" sz="2800" dirty="0"/>
              <a:t>			Accenture has begun a 3 month initial project to:</a:t>
            </a:r>
          </a:p>
          <a:p>
            <a:r>
              <a:rPr lang="en-US" sz="2800" dirty="0"/>
              <a:t>			- An audit of their big data practice</a:t>
            </a:r>
          </a:p>
          <a:p>
            <a:r>
              <a:rPr lang="en-US" sz="2800" dirty="0"/>
              <a:t>			- Recommendations for a successful IPO</a:t>
            </a:r>
          </a:p>
          <a:p>
            <a:r>
              <a:rPr lang="en-US" sz="2800" dirty="0"/>
              <a:t>			- An analysis of their content categories that highlights the 			  top 5 categories with the largest aggregate popularity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92EF02-2EAC-3324-1417-8F1779A895EE}"/>
              </a:ext>
            </a:extLst>
          </p:cNvPr>
          <p:cNvGrpSpPr/>
          <p:nvPr/>
        </p:nvGrpSpPr>
        <p:grpSpPr>
          <a:xfrm>
            <a:off x="1983048" y="1909668"/>
            <a:ext cx="6453903" cy="6467663"/>
            <a:chOff x="1983048" y="1909668"/>
            <a:chExt cx="6453903" cy="6467663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0799999">
              <a:off x="1983048" y="1909668"/>
              <a:ext cx="6453903" cy="6467663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969013" y="3935700"/>
              <a:ext cx="4481973" cy="246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-80" dirty="0">
                  <a:solidFill>
                    <a:srgbClr val="FFFFFF"/>
                  </a:solidFill>
                  <a:latin typeface="Graphik Regular" panose="020B0503030202060203" pitchFamily="34" charset="0"/>
                </a:rPr>
                <a:t>Project Recap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	</a:t>
            </a:r>
            <a:r>
              <a:rPr lang="en-AU" sz="3600" dirty="0">
                <a:solidFill>
                  <a:schemeClr val="bg1"/>
                </a:solidFill>
              </a:rPr>
              <a:t>		</a:t>
            </a:r>
            <a:r>
              <a:rPr lang="en-US" sz="3600" dirty="0">
                <a:solidFill>
                  <a:schemeClr val="bg1"/>
                </a:solidFill>
              </a:rPr>
              <a:t>Every day over 100,000 pieces of 				content, ranging from text, images, 			videos and GIFs are posted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			But how to capitalize on this data?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17976-659B-2B59-0407-26F0417A4F80}"/>
              </a:ext>
            </a:extLst>
          </p:cNvPr>
          <p:cNvSpPr txBox="1"/>
          <p:nvPr/>
        </p:nvSpPr>
        <p:spPr>
          <a:xfrm>
            <a:off x="14249400" y="1825527"/>
            <a:ext cx="2971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raphik Regular" panose="020B0503030202060203"/>
              </a:rPr>
              <a:t>Tanvayee Dhawale</a:t>
            </a:r>
          </a:p>
          <a:p>
            <a:r>
              <a:rPr lang="en-US" sz="2400" dirty="0">
                <a:latin typeface="Graphik Regular" panose="020B0503030202060203"/>
              </a:rPr>
              <a:t>Data Analyst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0E0DA0-D893-F1D6-5440-00A250E41ACA}"/>
              </a:ext>
            </a:extLst>
          </p:cNvPr>
          <p:cNvSpPr txBox="1"/>
          <p:nvPr/>
        </p:nvSpPr>
        <p:spPr>
          <a:xfrm>
            <a:off x="14293092" y="4728000"/>
            <a:ext cx="31567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raphik Regular" panose="020B0503030202060203"/>
              </a:rPr>
              <a:t>Andrew Fleming</a:t>
            </a:r>
          </a:p>
          <a:p>
            <a:r>
              <a:rPr lang="en-US" sz="2400" dirty="0">
                <a:latin typeface="Graphik Regular" panose="020B0503030202060203"/>
              </a:rPr>
              <a:t>Chief Technology Architect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0E9CDE-1F29-BB24-42AD-886255D5AF13}"/>
              </a:ext>
            </a:extLst>
          </p:cNvPr>
          <p:cNvSpPr txBox="1"/>
          <p:nvPr/>
        </p:nvSpPr>
        <p:spPr>
          <a:xfrm>
            <a:off x="14249400" y="7505700"/>
            <a:ext cx="2971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raphik Regular" panose="020B0503030202060203"/>
              </a:rPr>
              <a:t>Marcus </a:t>
            </a:r>
            <a:r>
              <a:rPr lang="en-US" sz="2800" b="1" dirty="0" err="1">
                <a:latin typeface="Graphik Regular" panose="020B0503030202060203"/>
              </a:rPr>
              <a:t>Rompton</a:t>
            </a:r>
            <a:endParaRPr lang="en-US" sz="2800" b="1" dirty="0">
              <a:latin typeface="Graphik Regular" panose="020B0503030202060203"/>
            </a:endParaRPr>
          </a:p>
          <a:p>
            <a:r>
              <a:rPr lang="en-US" sz="2400" dirty="0">
                <a:latin typeface="Graphik Regular" panose="020B0503030202060203"/>
              </a:rPr>
              <a:t>Senior Principal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74D686-F7C3-6518-C8EE-860A2CFDD74A}"/>
              </a:ext>
            </a:extLst>
          </p:cNvPr>
          <p:cNvSpPr txBox="1"/>
          <p:nvPr/>
        </p:nvSpPr>
        <p:spPr>
          <a:xfrm>
            <a:off x="4267200" y="1372359"/>
            <a:ext cx="5185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Extraction of sample data sets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68A72E-3934-E867-40F3-86281A891E84}"/>
              </a:ext>
            </a:extLst>
          </p:cNvPr>
          <p:cNvSpPr txBox="1"/>
          <p:nvPr/>
        </p:nvSpPr>
        <p:spPr>
          <a:xfrm>
            <a:off x="6012553" y="3052146"/>
            <a:ext cx="5826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Merging of sample data set tables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06A4C2-D057-6EB3-712B-4237501095C5}"/>
              </a:ext>
            </a:extLst>
          </p:cNvPr>
          <p:cNvSpPr txBox="1"/>
          <p:nvPr/>
        </p:nvSpPr>
        <p:spPr>
          <a:xfrm>
            <a:off x="7895069" y="4487040"/>
            <a:ext cx="7157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Aggregating reaction scores for categories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A811A1-FB74-1226-75E9-500F3C546888}"/>
              </a:ext>
            </a:extLst>
          </p:cNvPr>
          <p:cNvSpPr txBox="1"/>
          <p:nvPr/>
        </p:nvSpPr>
        <p:spPr>
          <a:xfrm>
            <a:off x="9900774" y="6154573"/>
            <a:ext cx="8234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Ordering scores to get the top 5 categories based on largest aggregate popularity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8817EF-5246-EF2D-B456-E68612942952}"/>
              </a:ext>
            </a:extLst>
          </p:cNvPr>
          <p:cNvSpPr txBox="1"/>
          <p:nvPr/>
        </p:nvSpPr>
        <p:spPr>
          <a:xfrm>
            <a:off x="11717438" y="8006555"/>
            <a:ext cx="2288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176AAA-4716-CDDD-8F15-A75902D0B33E}"/>
              </a:ext>
            </a:extLst>
          </p:cNvPr>
          <p:cNvSpPr txBox="1"/>
          <p:nvPr/>
        </p:nvSpPr>
        <p:spPr>
          <a:xfrm>
            <a:off x="12635173" y="3314699"/>
            <a:ext cx="3447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Maximum posts in May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C9F77-C9FB-899C-1F97-E10E73FE41DA}"/>
              </a:ext>
            </a:extLst>
          </p:cNvPr>
          <p:cNvSpPr txBox="1"/>
          <p:nvPr/>
        </p:nvSpPr>
        <p:spPr>
          <a:xfrm>
            <a:off x="6881602" y="2729924"/>
            <a:ext cx="4524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Most popular category is Animals with 1897 posts and 74965 reaction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BB823-A598-57AF-0A2F-B6A873D25771}"/>
              </a:ext>
            </a:extLst>
          </p:cNvPr>
          <p:cNvSpPr txBox="1"/>
          <p:nvPr/>
        </p:nvSpPr>
        <p:spPr>
          <a:xfrm>
            <a:off x="2245317" y="4227985"/>
            <a:ext cx="31895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16 unique categories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0309D9B-AD2F-9D72-D3F4-12328D325A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831908"/>
              </p:ext>
            </p:extLst>
          </p:nvPr>
        </p:nvGraphicFramePr>
        <p:xfrm>
          <a:off x="4754918" y="2127679"/>
          <a:ext cx="9391892" cy="6672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126624E-8A05-BEF6-37D8-B2E9EEA49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3984819"/>
              </p:ext>
            </p:extLst>
          </p:nvPr>
        </p:nvGraphicFramePr>
        <p:xfrm>
          <a:off x="3169898" y="1383833"/>
          <a:ext cx="10850902" cy="7645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331</Words>
  <Application>Microsoft Office PowerPoint</Application>
  <PresentationFormat>Custom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Arial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Tanvayee Dhawale</cp:lastModifiedBy>
  <cp:revision>10</cp:revision>
  <dcterms:created xsi:type="dcterms:W3CDTF">2006-08-16T00:00:00Z</dcterms:created>
  <dcterms:modified xsi:type="dcterms:W3CDTF">2023-02-23T02:27:52Z</dcterms:modified>
  <dc:identifier>DAEhDyfaYKE</dc:identifier>
</cp:coreProperties>
</file>